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89" r:id="rId2"/>
    <p:sldId id="297" r:id="rId3"/>
    <p:sldId id="351" r:id="rId4"/>
    <p:sldId id="356" r:id="rId5"/>
    <p:sldId id="358" r:id="rId6"/>
    <p:sldId id="362" r:id="rId7"/>
    <p:sldId id="363" r:id="rId8"/>
    <p:sldId id="374" r:id="rId9"/>
    <p:sldId id="364" r:id="rId10"/>
    <p:sldId id="371" r:id="rId11"/>
    <p:sldId id="365" r:id="rId12"/>
    <p:sldId id="367" r:id="rId13"/>
    <p:sldId id="372" r:id="rId14"/>
    <p:sldId id="368" r:id="rId15"/>
    <p:sldId id="287" r:id="rId16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/>
    <p:restoredTop sz="69209"/>
  </p:normalViewPr>
  <p:slideViewPr>
    <p:cSldViewPr snapToGrid="0" snapToObjects="1">
      <p:cViewPr varScale="1">
        <p:scale>
          <a:sx n="104" d="100"/>
          <a:sy n="104" d="100"/>
        </p:scale>
        <p:origin x="216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7.png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will be a quick overview of where you are after the last activity</a:t>
            </a:r>
          </a:p>
          <a:p>
            <a:r>
              <a:rPr lang="en-US" dirty="0"/>
              <a:t>And how you go from there to upstreaming contributions.</a:t>
            </a:r>
          </a:p>
          <a:p>
            <a:r>
              <a:rPr lang="en-US" dirty="0"/>
              <a:t>We’ll look at a prototypical way that this happens</a:t>
            </a:r>
          </a:p>
          <a:p>
            <a:r>
              <a:rPr lang="en-US" dirty="0"/>
              <a:t>But recognize that there are lots of variants that you may encounter if you work on other projects.</a:t>
            </a:r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when you edit your local files</a:t>
            </a:r>
          </a:p>
          <a:p>
            <a:r>
              <a:rPr lang="en-US" dirty="0"/>
              <a:t>  - they will be become different from the last commit</a:t>
            </a:r>
          </a:p>
          <a:p>
            <a:r>
              <a:rPr lang="en-US" dirty="0"/>
              <a:t>    - here they are colored blue to indicate a set of changes.</a:t>
            </a:r>
          </a:p>
          <a:p>
            <a:r>
              <a:rPr lang="en-US" dirty="0"/>
              <a:t>  - note that the commit in the main branch from which they were copied didn’t change</a:t>
            </a:r>
          </a:p>
          <a:p>
            <a:r>
              <a:rPr lang="en-US" dirty="0"/>
              <a:t>    - it is still green.</a:t>
            </a:r>
          </a:p>
          <a:p>
            <a:r>
              <a:rPr lang="en-US" dirty="0"/>
              <a:t>    - It is part of the project history.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019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have completed some work</a:t>
            </a:r>
          </a:p>
          <a:p>
            <a:r>
              <a:rPr lang="en-US" dirty="0"/>
              <a:t>  - You need to commit it to the feature branch.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Committing a set of changes to a feature branch is a two-step process:</a:t>
            </a:r>
          </a:p>
          <a:p>
            <a:r>
              <a:rPr lang="en-US" dirty="0"/>
              <a:t>  - First you </a:t>
            </a:r>
            <a:r>
              <a:rPr lang="en-US" b="1" dirty="0"/>
              <a:t>add</a:t>
            </a:r>
            <a:r>
              <a:rPr lang="en-US" dirty="0"/>
              <a:t> the files that you have changed to the </a:t>
            </a:r>
            <a:r>
              <a:rPr lang="en-US" b="1" dirty="0"/>
              <a:t>Staging Area</a:t>
            </a:r>
          </a:p>
          <a:p>
            <a:r>
              <a:rPr lang="en-US" b="1" dirty="0"/>
              <a:t>    </a:t>
            </a:r>
            <a:r>
              <a:rPr lang="en-US" b="0" dirty="0"/>
              <a:t>- The set of blue changes is on the stage.</a:t>
            </a:r>
            <a:endParaRPr lang="en-US" b="1" dirty="0"/>
          </a:p>
          <a:p>
            <a:r>
              <a:rPr lang="en-US" dirty="0"/>
              <a:t>  - Then you </a:t>
            </a:r>
            <a:r>
              <a:rPr lang="en-US" b="1" dirty="0"/>
              <a:t>commit</a:t>
            </a:r>
            <a:r>
              <a:rPr lang="en-US" dirty="0"/>
              <a:t> those changes to the feature branch.</a:t>
            </a:r>
          </a:p>
          <a:p>
            <a:r>
              <a:rPr lang="en-US" dirty="0"/>
              <a:t>    - The set of blue changes is added to the feature branch.</a:t>
            </a:r>
          </a:p>
          <a:p>
            <a:endParaRPr lang="en-US" dirty="0"/>
          </a:p>
          <a:p>
            <a:r>
              <a:rPr lang="en-US" b="1" dirty="0"/>
              <a:t>Why two steps?</a:t>
            </a:r>
            <a:endParaRPr lang="en-US" dirty="0"/>
          </a:p>
          <a:p>
            <a:r>
              <a:rPr lang="en-US" dirty="0"/>
              <a:t>  - It may take a number of logical changes to implement a feature</a:t>
            </a:r>
          </a:p>
          <a:p>
            <a:r>
              <a:rPr lang="en-US" dirty="0"/>
              <a:t>  - You could do it all in one big commit.</a:t>
            </a:r>
          </a:p>
          <a:p>
            <a:r>
              <a:rPr lang="en-US" dirty="0"/>
              <a:t>  - But better to stage and commit smaller changes</a:t>
            </a:r>
          </a:p>
          <a:p>
            <a:r>
              <a:rPr lang="en-US" dirty="0"/>
              <a:t>  - That way each change has it own record in the project history.</a:t>
            </a:r>
          </a:p>
          <a:p>
            <a:endParaRPr lang="en-US" dirty="0"/>
          </a:p>
          <a:p>
            <a:r>
              <a:rPr lang="en-US" dirty="0"/>
              <a:t>  - For example:</a:t>
            </a:r>
          </a:p>
          <a:p>
            <a:r>
              <a:rPr lang="en-US" dirty="0"/>
              <a:t>    - Maybe you write some code to do something (one commit)</a:t>
            </a:r>
          </a:p>
          <a:p>
            <a:r>
              <a:rPr lang="en-US" dirty="0"/>
              <a:t>    - Then you write code to test it (another commit)</a:t>
            </a:r>
          </a:p>
          <a:p>
            <a:r>
              <a:rPr lang="en-US" dirty="0"/>
              <a:t>  - Or:</a:t>
            </a:r>
          </a:p>
          <a:p>
            <a:r>
              <a:rPr lang="en-US" dirty="0"/>
              <a:t>    - There are multiple parts to implementing a feature</a:t>
            </a:r>
          </a:p>
          <a:p>
            <a:r>
              <a:rPr lang="en-US" dirty="0"/>
              <a:t>      - added the text field for name (commit)</a:t>
            </a:r>
          </a:p>
          <a:p>
            <a:r>
              <a:rPr lang="en-US" dirty="0"/>
              <a:t>      - added a drop down for class year (commit)</a:t>
            </a:r>
          </a:p>
          <a:p>
            <a:r>
              <a:rPr lang="en-US" dirty="0"/>
              <a:t>      - added a button for submit (commit)</a:t>
            </a:r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b="1" dirty="0" err="1"/>
              <a:t>ProTip</a:t>
            </a:r>
            <a:r>
              <a:rPr lang="en-US" dirty="0"/>
              <a:t>: Commits should be nameable units of work.</a:t>
            </a:r>
          </a:p>
          <a:p>
            <a:r>
              <a:rPr lang="en-US" dirty="0"/>
              <a:t>    - Nameable – can describe them with a short phrase.</a:t>
            </a:r>
          </a:p>
          <a:p>
            <a:r>
              <a:rPr lang="en-US" dirty="0"/>
              <a:t>      - I.e. the message.</a:t>
            </a:r>
          </a:p>
          <a:p>
            <a:r>
              <a:rPr lang="en-US" dirty="0"/>
              <a:t>    - they should hang together in some way.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9976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repeat the edit, add, commit cycle as many times as is necessary.</a:t>
            </a:r>
          </a:p>
          <a:p>
            <a:endParaRPr lang="en-US" dirty="0"/>
          </a:p>
          <a:p>
            <a:r>
              <a:rPr lang="en-US" dirty="0"/>
              <a:t>Try not to think of a commit as a save.</a:t>
            </a:r>
          </a:p>
          <a:p>
            <a:r>
              <a:rPr lang="en-US" dirty="0"/>
              <a:t>  - When you save, it changes your Local Files</a:t>
            </a:r>
          </a:p>
          <a:p>
            <a:r>
              <a:rPr lang="en-US" dirty="0"/>
              <a:t>    - You should do that constantly!</a:t>
            </a:r>
          </a:p>
          <a:p>
            <a:endParaRPr lang="en-US" dirty="0"/>
          </a:p>
          <a:p>
            <a:r>
              <a:rPr lang="en-US" dirty="0"/>
              <a:t>  - Make a commit when you have completed a nameable unit of work.</a:t>
            </a:r>
          </a:p>
          <a:p>
            <a:r>
              <a:rPr lang="en-US" dirty="0"/>
              <a:t>    - I.e. when you complete some cohesive sub-task.</a:t>
            </a:r>
          </a:p>
          <a:p>
            <a:r>
              <a:rPr lang="en-US" dirty="0"/>
              <a:t>    - E.g. adding a text field, writing a test,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    - This ensures that you will be able to give every commit a meaningful message</a:t>
            </a:r>
          </a:p>
          <a:p>
            <a:r>
              <a:rPr lang="en-US" dirty="0"/>
              <a:t>    - If you can’t think of a short description of what you’ve done, maybe its not a commit.</a:t>
            </a:r>
          </a:p>
        </p:txBody>
      </p:sp>
    </p:spTree>
    <p:extLst>
      <p:ext uri="{BB962C8B-B14F-4D97-AF65-F5344CB8AC3E}">
        <p14:creationId xmlns:p14="http://schemas.microsoft.com/office/powerpoint/2010/main" val="8984122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in order to upstream</a:t>
            </a:r>
          </a:p>
          <a:p>
            <a:r>
              <a:rPr lang="en-US" dirty="0"/>
              <a:t>  - you need to get your changes into the cloud.</a:t>
            </a:r>
          </a:p>
          <a:p>
            <a:r>
              <a:rPr lang="en-US" dirty="0"/>
              <a:t>  - that way you can ask the upstream maintainers to consider them.</a:t>
            </a:r>
          </a:p>
          <a:p>
            <a:endParaRPr lang="en-US" dirty="0"/>
          </a:p>
          <a:p>
            <a:r>
              <a:rPr lang="en-US" dirty="0"/>
              <a:t>To do that</a:t>
            </a:r>
          </a:p>
          <a:p>
            <a:r>
              <a:rPr lang="en-US" dirty="0"/>
              <a:t>  - you push your branch to your origin.</a:t>
            </a:r>
          </a:p>
          <a:p>
            <a:r>
              <a:rPr lang="en-US" dirty="0"/>
              <a:t>  - this makes a copy of your branch and any commits it contains to your GitHub space.</a:t>
            </a:r>
          </a:p>
        </p:txBody>
      </p:sp>
    </p:spTree>
    <p:extLst>
      <p:ext uri="{BB962C8B-B14F-4D97-AF65-F5344CB8AC3E}">
        <p14:creationId xmlns:p14="http://schemas.microsoft.com/office/powerpoint/2010/main" val="13038983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your branch is in the cloud (I.e. on GitHub)</a:t>
            </a:r>
          </a:p>
          <a:p>
            <a:r>
              <a:rPr lang="en-US" dirty="0"/>
              <a:t>  - you can notify the upstream of your changes</a:t>
            </a:r>
          </a:p>
          <a:p>
            <a:r>
              <a:rPr lang="en-US" dirty="0"/>
              <a:t>  - ask them to consider merging them into main branch.</a:t>
            </a:r>
          </a:p>
          <a:p>
            <a:r>
              <a:rPr lang="en-US" dirty="0"/>
              <a:t>  - This is called a Pull Request</a:t>
            </a:r>
          </a:p>
          <a:p>
            <a:endParaRPr lang="en-US" dirty="0"/>
          </a:p>
          <a:p>
            <a:r>
              <a:rPr lang="en-US" dirty="0"/>
              <a:t>This is the point to which you will get in the associated activity.</a:t>
            </a:r>
          </a:p>
          <a:p>
            <a:endParaRPr lang="en-US" dirty="0"/>
          </a:p>
          <a:p>
            <a:r>
              <a:rPr lang="en-US" dirty="0"/>
              <a:t>You will:</a:t>
            </a:r>
          </a:p>
          <a:p>
            <a:r>
              <a:rPr lang="en-US" dirty="0"/>
              <a:t>  - Make and switch to a feature branch</a:t>
            </a:r>
          </a:p>
          <a:p>
            <a:r>
              <a:rPr lang="en-US" dirty="0"/>
              <a:t>  - Fix the issue that you claimed.</a:t>
            </a:r>
          </a:p>
          <a:p>
            <a:r>
              <a:rPr lang="en-US" dirty="0"/>
              <a:t>  - Stage the changes that you make.</a:t>
            </a:r>
          </a:p>
          <a:p>
            <a:r>
              <a:rPr lang="en-US" dirty="0"/>
              <a:t>  - Commit your changes to your feature branch</a:t>
            </a:r>
          </a:p>
          <a:p>
            <a:r>
              <a:rPr lang="en-US" dirty="0"/>
              <a:t>  - Push that feature branch to your origin</a:t>
            </a:r>
          </a:p>
          <a:p>
            <a:r>
              <a:rPr lang="en-US" dirty="0"/>
              <a:t>  - Make a pull request for it.</a:t>
            </a:r>
          </a:p>
          <a:p>
            <a:endParaRPr lang="en-US" dirty="0"/>
          </a:p>
          <a:p>
            <a:r>
              <a:rPr lang="en-US" dirty="0"/>
              <a:t>Then next time we will see:</a:t>
            </a:r>
          </a:p>
          <a:p>
            <a:r>
              <a:rPr lang="en-US" dirty="0"/>
              <a:t>  - what PRs look like to the upstream maintainers</a:t>
            </a:r>
          </a:p>
          <a:p>
            <a:r>
              <a:rPr lang="en-US" dirty="0"/>
              <a:t>  - how your changes get into the main branch</a:t>
            </a:r>
          </a:p>
          <a:p>
            <a:r>
              <a:rPr lang="en-US" dirty="0"/>
              <a:t>  - what you have to do after that to keep working on </a:t>
            </a:r>
            <a:r>
              <a:rPr lang="en-US"/>
              <a:t>the project.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6481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292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your current state after completing the first activity,</a:t>
            </a:r>
          </a:p>
          <a:p>
            <a:endParaRPr lang="en-US" dirty="0"/>
          </a:p>
          <a:p>
            <a:r>
              <a:rPr lang="en-US" dirty="0"/>
              <a:t>ASK: Names for each of the different repos.</a:t>
            </a:r>
          </a:p>
          <a:p>
            <a:r>
              <a:rPr lang="en-US" dirty="0"/>
              <a:t>  - Upstream</a:t>
            </a:r>
          </a:p>
          <a:p>
            <a:r>
              <a:rPr lang="en-US" dirty="0"/>
              <a:t>  - Origin</a:t>
            </a:r>
          </a:p>
          <a:p>
            <a:r>
              <a:rPr lang="en-US" dirty="0"/>
              <a:t>  - Local</a:t>
            </a:r>
          </a:p>
          <a:p>
            <a:endParaRPr lang="en-US" dirty="0"/>
          </a:p>
          <a:p>
            <a:r>
              <a:rPr lang="en-US" dirty="0"/>
              <a:t>Notes: </a:t>
            </a:r>
          </a:p>
          <a:p>
            <a:r>
              <a:rPr lang="en-US" dirty="0"/>
              <a:t>  - These terms are conventions – some use different terms.</a:t>
            </a:r>
          </a:p>
          <a:p>
            <a:r>
              <a:rPr lang="en-US" dirty="0"/>
              <a:t>  - They are also relative to the project.</a:t>
            </a:r>
          </a:p>
          <a:p>
            <a:r>
              <a:rPr lang="en-US" dirty="0"/>
              <a:t>    - You will have a local for each project</a:t>
            </a:r>
          </a:p>
          <a:p>
            <a:r>
              <a:rPr lang="en-US" dirty="0"/>
              <a:t>    - That local will have its own origin.</a:t>
            </a:r>
          </a:p>
          <a:p>
            <a:r>
              <a:rPr lang="en-US" dirty="0"/>
              <a:t>      - It is the origin, because that's where the local was cloned from.</a:t>
            </a:r>
          </a:p>
          <a:p>
            <a:r>
              <a:rPr lang="en-US" dirty="0"/>
              <a:t>      - I.E. It is the ”origin” of your local repo.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741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claimed an issue that needs to be fixed in the version of FarmData2 we are using as the upstream.</a:t>
            </a:r>
          </a:p>
          <a:p>
            <a:r>
              <a:rPr lang="en-US" dirty="0"/>
              <a:t>So you are ready to make some changes to your local copy</a:t>
            </a:r>
          </a:p>
          <a:p>
            <a:r>
              <a:rPr lang="en-US" dirty="0"/>
              <a:t>And then to upstream those changes.</a:t>
            </a:r>
          </a:p>
          <a:p>
            <a:endParaRPr lang="en-US" dirty="0"/>
          </a:p>
          <a:p>
            <a:r>
              <a:rPr lang="en-US" dirty="0"/>
              <a:t>Last time we said this was a </a:t>
            </a:r>
            <a:r>
              <a:rPr lang="en-US" b="1" dirty="0"/>
              <a:t>simplified view</a:t>
            </a:r>
            <a:r>
              <a:rPr lang="en-US" dirty="0"/>
              <a:t>.</a:t>
            </a:r>
          </a:p>
          <a:p>
            <a:r>
              <a:rPr lang="en-US" dirty="0"/>
              <a:t>  - that making changes was a little more complicated than just editing the files.</a:t>
            </a:r>
          </a:p>
          <a:p>
            <a:r>
              <a:rPr lang="en-US" dirty="0"/>
              <a:t>  - This is because we are using version control</a:t>
            </a:r>
          </a:p>
          <a:p>
            <a:r>
              <a:rPr lang="en-US" dirty="0"/>
              <a:t>    - Version control keeps a history of all changes.</a:t>
            </a:r>
          </a:p>
          <a:p>
            <a:r>
              <a:rPr lang="en-US" dirty="0"/>
              <a:t>    - That adds some overhead that we must manage</a:t>
            </a:r>
          </a:p>
          <a:p>
            <a:r>
              <a:rPr lang="en-US" dirty="0"/>
              <a:t>    - But provides benefits in return.</a:t>
            </a:r>
          </a:p>
          <a:p>
            <a:endParaRPr lang="en-US" dirty="0"/>
          </a:p>
          <a:p>
            <a:r>
              <a:rPr lang="en-US" dirty="0"/>
              <a:t>Today we’ll see the details of how that works.</a:t>
            </a:r>
          </a:p>
        </p:txBody>
      </p:sp>
    </p:spTree>
    <p:extLst>
      <p:ext uri="{BB962C8B-B14F-4D97-AF65-F5344CB8AC3E}">
        <p14:creationId xmlns:p14="http://schemas.microsoft.com/office/powerpoint/2010/main" val="128553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understand how version control (e.g. git) tracks changes and keeps a history</a:t>
            </a:r>
          </a:p>
          <a:p>
            <a:r>
              <a:rPr lang="en-US" dirty="0"/>
              <a:t>We need to know about branches and commits.</a:t>
            </a:r>
          </a:p>
          <a:p>
            <a:r>
              <a:rPr lang="en-US" dirty="0"/>
              <a:t>Branches will also play an important role in upstreaming.</a:t>
            </a:r>
          </a:p>
          <a:p>
            <a:endParaRPr lang="en-US" dirty="0"/>
          </a:p>
          <a:p>
            <a:r>
              <a:rPr lang="en-US" dirty="0"/>
              <a:t>The contents of a repository are organized into branches.</a:t>
            </a:r>
          </a:p>
          <a:p>
            <a:endParaRPr lang="en-US" dirty="0"/>
          </a:p>
          <a:p>
            <a:r>
              <a:rPr lang="en-US" dirty="0"/>
              <a:t>A Branch is a named sequence of commits.</a:t>
            </a:r>
          </a:p>
          <a:p>
            <a:r>
              <a:rPr lang="en-US" dirty="0"/>
              <a:t>We often represent branches and commits using </a:t>
            </a:r>
          </a:p>
          <a:p>
            <a:r>
              <a:rPr lang="en-US" dirty="0"/>
              <a:t>  - a line for the branch</a:t>
            </a:r>
          </a:p>
          <a:p>
            <a:r>
              <a:rPr lang="en-US" dirty="0"/>
              <a:t>  - a dot for each commit</a:t>
            </a:r>
          </a:p>
          <a:p>
            <a:endParaRPr lang="en-US" dirty="0"/>
          </a:p>
          <a:p>
            <a:r>
              <a:rPr lang="en-US" dirty="0"/>
              <a:t>A commit describes a set to changes.</a:t>
            </a:r>
          </a:p>
          <a:p>
            <a:r>
              <a:rPr lang="en-US" dirty="0"/>
              <a:t>  - includes the changes</a:t>
            </a:r>
          </a:p>
          <a:p>
            <a:r>
              <a:rPr lang="en-US" dirty="0"/>
              <a:t>  - who made the changes, </a:t>
            </a:r>
          </a:p>
          <a:p>
            <a:r>
              <a:rPr lang="en-US" dirty="0"/>
              <a:t>  - when the changes were made</a:t>
            </a:r>
          </a:p>
          <a:p>
            <a:r>
              <a:rPr lang="en-US" dirty="0"/>
              <a:t>  - a description of the changes and their purpose</a:t>
            </a:r>
          </a:p>
          <a:p>
            <a:r>
              <a:rPr lang="en-US" dirty="0"/>
              <a:t>  - a unique id for the commit.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You can think of this sort of like track changes in Word or Google Docs if you have used that.</a:t>
            </a:r>
          </a:p>
          <a:p>
            <a:endParaRPr lang="en-US" dirty="0"/>
          </a:p>
          <a:p>
            <a:r>
              <a:rPr lang="en-US" dirty="0"/>
              <a:t>Branches grow over time:</a:t>
            </a:r>
          </a:p>
          <a:p>
            <a:r>
              <a:rPr lang="en-US" dirty="0"/>
              <a:t>  - Developers add new features, fix bugs, revise code, delete unused things, etc.</a:t>
            </a:r>
          </a:p>
          <a:p>
            <a:r>
              <a:rPr lang="en-US" dirty="0"/>
              <a:t>  - Each change is described by a new commit that becomes part of the branch.</a:t>
            </a:r>
          </a:p>
          <a:p>
            <a:endParaRPr lang="en-US" dirty="0"/>
          </a:p>
          <a:p>
            <a:r>
              <a:rPr lang="en-US" dirty="0"/>
              <a:t>It is this sequence of commits that documents the history of the project.</a:t>
            </a:r>
          </a:p>
          <a:p>
            <a:r>
              <a:rPr lang="en-US" dirty="0"/>
              <a:t> - Another way to think of it is that you could start from an empty project </a:t>
            </a:r>
          </a:p>
          <a:p>
            <a:r>
              <a:rPr lang="en-US" dirty="0"/>
              <a:t> - then go along and apply each commit in order</a:t>
            </a:r>
          </a:p>
          <a:p>
            <a:r>
              <a:rPr lang="en-US" dirty="0"/>
              <a:t> - when you have applied all of the commits you have the current state of the project.</a:t>
            </a:r>
          </a:p>
          <a:p>
            <a:endParaRPr lang="en-US" dirty="0"/>
          </a:p>
          <a:p>
            <a:r>
              <a:rPr lang="en-US" dirty="0"/>
              <a:t>TIP: Even though it is not quite accurate, it is often useful to just think of every commit as its own full copy of the files at that point in time.</a:t>
            </a:r>
          </a:p>
          <a:p>
            <a:r>
              <a:rPr lang="en-US" dirty="0"/>
              <a:t>  - Because each commit has a unique identifier, then we can think about resetting the project to any commit as reverting to that point in time.</a:t>
            </a:r>
          </a:p>
          <a:p>
            <a:r>
              <a:rPr lang="en-US" dirty="0"/>
              <a:t>  - Useful for </a:t>
            </a:r>
          </a:p>
          <a:p>
            <a:r>
              <a:rPr lang="en-US" dirty="0"/>
              <a:t>    - understanding changes</a:t>
            </a:r>
          </a:p>
          <a:p>
            <a:r>
              <a:rPr lang="en-US" dirty="0"/>
              <a:t>    - undoing undesirable changes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65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Repositories will usually have multiple branches.</a:t>
            </a:r>
          </a:p>
          <a:p>
            <a:endParaRPr lang="en-US" dirty="0"/>
          </a:p>
          <a:p>
            <a:r>
              <a:rPr lang="en-US" dirty="0"/>
              <a:t>One branch in the upstream project will be designated as the point from which new work should begin</a:t>
            </a:r>
          </a:p>
          <a:p>
            <a:r>
              <a:rPr lang="en-US" dirty="0"/>
              <a:t>  - This branch is often called the main branch.</a:t>
            </a:r>
          </a:p>
          <a:p>
            <a:r>
              <a:rPr lang="en-US" dirty="0"/>
              <a:t>  - also likely to see it called:</a:t>
            </a:r>
          </a:p>
          <a:p>
            <a:r>
              <a:rPr lang="en-US" dirty="0"/>
              <a:t>    - the master branch – outdated terminology</a:t>
            </a:r>
          </a:p>
          <a:p>
            <a:r>
              <a:rPr lang="en-US" dirty="0"/>
              <a:t>    - the dev branch indicating its where new development is occurring.</a:t>
            </a:r>
          </a:p>
          <a:p>
            <a:r>
              <a:rPr lang="en-US" dirty="0"/>
              <a:t>    - there is nothing special about the name – it is just a convention.</a:t>
            </a:r>
          </a:p>
          <a:p>
            <a:r>
              <a:rPr lang="en-US" dirty="0"/>
              <a:t>      - different projects will do it differently.</a:t>
            </a:r>
          </a:p>
          <a:p>
            <a:endParaRPr lang="en-US" dirty="0"/>
          </a:p>
          <a:p>
            <a:r>
              <a:rPr lang="en-US" dirty="0"/>
              <a:t>When you want to do some work (e.g. add a feature, fix a bug,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   - you create a new branch </a:t>
            </a:r>
          </a:p>
          <a:p>
            <a:r>
              <a:rPr lang="en-US" dirty="0"/>
              <a:t>     - the new branch is like a full copy of the repository.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- you then add commits for the work you want to do to the new branch.</a:t>
            </a:r>
          </a:p>
          <a:p>
            <a:r>
              <a:rPr lang="en-US" dirty="0"/>
              <a:t>   - these branches on which you do work are generically called feature branches.</a:t>
            </a:r>
          </a:p>
          <a:p>
            <a:r>
              <a:rPr lang="en-US" dirty="0"/>
              <a:t>     - but you will give them specific names that are descriptive of what they do.</a:t>
            </a:r>
          </a:p>
          <a:p>
            <a:r>
              <a:rPr lang="en-US" dirty="0"/>
              <a:t>       - e.g. </a:t>
            </a:r>
            <a:r>
              <a:rPr lang="en-US" dirty="0" err="1"/>
              <a:t>newColorScheme</a:t>
            </a:r>
            <a:r>
              <a:rPr lang="en-US" dirty="0"/>
              <a:t> – to develop a new color scheme for the user interface.</a:t>
            </a:r>
          </a:p>
          <a:p>
            <a:endParaRPr lang="en-US" dirty="0"/>
          </a:p>
          <a:p>
            <a:r>
              <a:rPr lang="en-US" dirty="0"/>
              <a:t>You may be working on multiple different tasks at the same time.</a:t>
            </a:r>
          </a:p>
          <a:p>
            <a:r>
              <a:rPr lang="en-US" dirty="0"/>
              <a:t>  - When doing so you can have multiple feature branches simultaneously.</a:t>
            </a:r>
          </a:p>
          <a:p>
            <a:r>
              <a:rPr lang="en-US" dirty="0"/>
              <a:t>    - e.g. stop working on the new color scheme to fix a null pointer exception that was discovered.</a:t>
            </a:r>
          </a:p>
          <a:p>
            <a:r>
              <a:rPr lang="en-US" dirty="0"/>
              <a:t>  - You can even make a branch of a branch.</a:t>
            </a:r>
          </a:p>
          <a:p>
            <a:r>
              <a:rPr lang="en-US" dirty="0"/>
              <a:t>    - e.g. started working on the new color scheme </a:t>
            </a:r>
          </a:p>
          <a:p>
            <a:r>
              <a:rPr lang="en-US" dirty="0"/>
              <a:t>      - but after a while decided you wanted to try it a different way.</a:t>
            </a:r>
          </a:p>
          <a:p>
            <a:r>
              <a:rPr lang="en-US" dirty="0"/>
              <a:t>      - instead of deleting what you’ve done</a:t>
            </a:r>
          </a:p>
          <a:p>
            <a:r>
              <a:rPr lang="en-US" dirty="0"/>
              <a:t>      - you can go back and create a new branch from any commit and try something different.</a:t>
            </a:r>
          </a:p>
          <a:p>
            <a:r>
              <a:rPr lang="en-US" dirty="0"/>
              <a:t>      - that way if you later decide the first way actually was better you can jump right back to it.</a:t>
            </a:r>
          </a:p>
          <a:p>
            <a:endParaRPr lang="en-US" dirty="0"/>
          </a:p>
          <a:p>
            <a:r>
              <a:rPr lang="en-US" dirty="0"/>
              <a:t>  - You can switch back and forth between branches to</a:t>
            </a:r>
          </a:p>
          <a:p>
            <a:r>
              <a:rPr lang="en-US" dirty="0"/>
              <a:t>    - work on different tasks</a:t>
            </a:r>
          </a:p>
          <a:p>
            <a:r>
              <a:rPr lang="en-US" dirty="0"/>
              <a:t>    - to try different approaches</a:t>
            </a:r>
          </a:p>
          <a:p>
            <a:endParaRPr lang="en-US" dirty="0"/>
          </a:p>
          <a:p>
            <a:r>
              <a:rPr lang="en-US" dirty="0"/>
              <a:t>RULE: You should only ever make commits to feature branches.</a:t>
            </a:r>
          </a:p>
          <a:p>
            <a:r>
              <a:rPr lang="en-US" dirty="0"/>
              <a:t>  - Only project maintainers will change the main branch.</a:t>
            </a:r>
          </a:p>
          <a:p>
            <a:r>
              <a:rPr lang="en-US" dirty="0"/>
              <a:t>    - We’ll see that this happens via the pull requests that we’ve mentioned.</a:t>
            </a:r>
          </a:p>
          <a:p>
            <a:r>
              <a:rPr lang="en-US" dirty="0"/>
              <a:t>    - we’ll see how that works in a bit…</a:t>
            </a:r>
          </a:p>
          <a:p>
            <a:r>
              <a:rPr lang="en-US" dirty="0"/>
              <a:t>    - but basically if they accept your changes</a:t>
            </a:r>
          </a:p>
          <a:p>
            <a:r>
              <a:rPr lang="en-US" dirty="0"/>
              <a:t>    - then they will merge them into to the main branch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let’s now see how the idea of branches translates into work with GitHub and git.</a:t>
            </a:r>
          </a:p>
          <a:p>
            <a:r>
              <a:rPr lang="en-US" dirty="0"/>
              <a:t>  - we’ll do it conceptually here</a:t>
            </a:r>
          </a:p>
          <a:p>
            <a:r>
              <a:rPr lang="en-US" dirty="0"/>
              <a:t>  - Then you’ll do it hands on in the activities.</a:t>
            </a:r>
          </a:p>
          <a:p>
            <a:r>
              <a:rPr lang="en-US" dirty="0"/>
              <a:t>  - Always try to connect what you are doing back to the concepts</a:t>
            </a:r>
          </a:p>
          <a:p>
            <a:r>
              <a:rPr lang="en-US" dirty="0"/>
              <a:t>  - To help, these images are included in the activity too.</a:t>
            </a:r>
          </a:p>
          <a:p>
            <a:endParaRPr lang="en-US" dirty="0"/>
          </a:p>
          <a:p>
            <a:r>
              <a:rPr lang="en-US" dirty="0"/>
              <a:t>When you fork and clone a repository you get a copy of its main branch </a:t>
            </a:r>
          </a:p>
          <a:p>
            <a:r>
              <a:rPr lang="en-US" dirty="0"/>
              <a:t>  - You can get copies of the other branches in the repo also if you request them,</a:t>
            </a:r>
          </a:p>
          <a:p>
            <a:r>
              <a:rPr lang="en-US" dirty="0"/>
              <a:t>  - the main branch includes all of the commits and all of the history of the changes in that branch.</a:t>
            </a:r>
          </a:p>
          <a:p>
            <a:endParaRPr lang="en-US" dirty="0"/>
          </a:p>
          <a:p>
            <a:r>
              <a:rPr lang="en-US" dirty="0"/>
              <a:t>So this a more accurate picture of where you are.</a:t>
            </a:r>
          </a:p>
          <a:p>
            <a:r>
              <a:rPr lang="en-US" dirty="0"/>
              <a:t>Your origin and local clone repos contain a copy of the main branch and its commits from the upstream.</a:t>
            </a:r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now you have your local repository.</a:t>
            </a:r>
          </a:p>
          <a:p>
            <a:r>
              <a:rPr lang="en-US" dirty="0"/>
              <a:t>  - it contains the main branch copied from the upstream</a:t>
            </a:r>
          </a:p>
          <a:p>
            <a:r>
              <a:rPr lang="en-US" dirty="0"/>
              <a:t>  - but the commits in there are fixed</a:t>
            </a:r>
          </a:p>
          <a:p>
            <a:r>
              <a:rPr lang="en-US" dirty="0"/>
              <a:t>  - they are part of the project history </a:t>
            </a:r>
          </a:p>
          <a:p>
            <a:r>
              <a:rPr lang="en-US" dirty="0"/>
              <a:t>  - so you can’t change them.</a:t>
            </a:r>
          </a:p>
          <a:p>
            <a:endParaRPr lang="en-US" dirty="0"/>
          </a:p>
          <a:p>
            <a:r>
              <a:rPr lang="en-US" dirty="0"/>
              <a:t>Instead, what happens is that you have a yet another copy called </a:t>
            </a:r>
            <a:r>
              <a:rPr lang="en-US" b="1" dirty="0"/>
              <a:t>your local files.</a:t>
            </a:r>
          </a:p>
          <a:p>
            <a:r>
              <a:rPr lang="en-US" dirty="0"/>
              <a:t>  - You saw these in the last activity.</a:t>
            </a:r>
          </a:p>
          <a:p>
            <a:r>
              <a:rPr lang="en-US" dirty="0"/>
              <a:t>  - When you changed into the repository directory and looked at the files</a:t>
            </a:r>
          </a:p>
          <a:p>
            <a:r>
              <a:rPr lang="en-US" dirty="0"/>
              <a:t>  - You should have noticed that they look exactly the same as what is in the repo.</a:t>
            </a:r>
          </a:p>
          <a:p>
            <a:r>
              <a:rPr lang="en-US" dirty="0"/>
              <a:t>  - That is because they behave pretty much like a copy of the last commit in the repo.</a:t>
            </a:r>
          </a:p>
          <a:p>
            <a:endParaRPr lang="en-US" dirty="0"/>
          </a:p>
          <a:p>
            <a:r>
              <a:rPr lang="en-US" dirty="0"/>
              <a:t>  - Now, because the local files are a copy, and not a commit </a:t>
            </a:r>
          </a:p>
          <a:p>
            <a:r>
              <a:rPr lang="en-US" dirty="0"/>
              <a:t>    - you can change them.</a:t>
            </a:r>
          </a:p>
          <a:p>
            <a:r>
              <a:rPr lang="en-US" dirty="0"/>
              <a:t>    - so as you work you are making changes to your local files.</a:t>
            </a:r>
          </a:p>
          <a:p>
            <a:r>
              <a:rPr lang="en-US" dirty="0"/>
              <a:t>    - the commits in the repository (i.e. the history) do not change.</a:t>
            </a:r>
          </a:p>
          <a:p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Tip: Think of your local files as a copy of the last commit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at least until you change them, then they will differ.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it is then the changes that you make to the local files that will become future commits.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528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said earlier – as a RULE you will not work on code in the main branch.</a:t>
            </a:r>
          </a:p>
          <a:p>
            <a:endParaRPr lang="en-US" dirty="0"/>
          </a:p>
          <a:p>
            <a:r>
              <a:rPr lang="en-US" dirty="0"/>
              <a:t>Instead, when you re ready to start a new task you will:</a:t>
            </a:r>
          </a:p>
          <a:p>
            <a:r>
              <a:rPr lang="en-US" dirty="0"/>
              <a:t>  - create a new feature branch in your local repo</a:t>
            </a:r>
          </a:p>
          <a:p>
            <a:endParaRPr lang="en-US" dirty="0"/>
          </a:p>
          <a:p>
            <a:r>
              <a:rPr lang="en-US" dirty="0"/>
              <a:t>Note: there are no commits in the feature branch yet</a:t>
            </a:r>
          </a:p>
          <a:p>
            <a:r>
              <a:rPr lang="en-US" dirty="0"/>
              <a:t>  - that is because you haven’t made any changes </a:t>
            </a:r>
          </a:p>
          <a:p>
            <a:r>
              <a:rPr lang="en-US" dirty="0"/>
              <a:t>  - and you haven’t committed them to this branch yet.</a:t>
            </a:r>
          </a:p>
        </p:txBody>
      </p:sp>
    </p:spTree>
    <p:extLst>
      <p:ext uri="{BB962C8B-B14F-4D97-AF65-F5344CB8AC3E}">
        <p14:creationId xmlns:p14="http://schemas.microsoft.com/office/powerpoint/2010/main" val="3573489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you can commit any changes to this branch you need to tell git that you want to use it.</a:t>
            </a:r>
          </a:p>
          <a:p>
            <a:r>
              <a:rPr lang="en-US" dirty="0"/>
              <a:t>This is called switching to a feature branch.</a:t>
            </a:r>
          </a:p>
          <a:p>
            <a:r>
              <a:rPr lang="en-US" dirty="0"/>
              <a:t>  - Switching to a feature branch makes it the target for future commits.</a:t>
            </a:r>
          </a:p>
          <a:p>
            <a:endParaRPr lang="en-US" dirty="0"/>
          </a:p>
          <a:p>
            <a:r>
              <a:rPr lang="en-US" dirty="0"/>
              <a:t>But notice:</a:t>
            </a:r>
          </a:p>
          <a:p>
            <a:r>
              <a:rPr lang="en-US" dirty="0"/>
              <a:t>  - the Local Files are still green</a:t>
            </a:r>
          </a:p>
          <a:p>
            <a:r>
              <a:rPr lang="en-US" dirty="0"/>
              <a:t>  - They still match the last commit from main here.</a:t>
            </a:r>
          </a:p>
          <a:p>
            <a:r>
              <a:rPr lang="en-US" dirty="0"/>
              <a:t>  - This is because we have not yet changed them.</a:t>
            </a:r>
          </a:p>
        </p:txBody>
      </p:sp>
    </p:spTree>
    <p:extLst>
      <p:ext uri="{BB962C8B-B14F-4D97-AF65-F5344CB8AC3E}">
        <p14:creationId xmlns:p14="http://schemas.microsoft.com/office/powerpoint/2010/main" val="2132535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tiff"/><Relationship Id="rId3" Type="http://schemas.openxmlformats.org/officeDocument/2006/relationships/hyperlink" Target="https://www.slidescarnival.com/?utm_source=template" TargetMode="External"/><Relationship Id="rId7" Type="http://schemas.openxmlformats.org/officeDocument/2006/relationships/hyperlink" Target="https://creativecommons.org/licenses/by-nc/4.0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tiff"/><Relationship Id="rId5" Type="http://schemas.openxmlformats.org/officeDocument/2006/relationships/hyperlink" Target="https://creativecommons.org/licenses/by/4.0/" TargetMode="Externa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10 – Working Locally and Upstreaming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396691" y="2979359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786702" y="4794717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3C797A-FD6A-D3D3-FA90-BBA20CB91251}"/>
              </a:ext>
            </a:extLst>
          </p:cNvPr>
          <p:cNvSpPr txBox="1"/>
          <p:nvPr/>
        </p:nvSpPr>
        <p:spPr>
          <a:xfrm>
            <a:off x="762000" y="2323883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Local Files: </a:t>
            </a:r>
            <a:r>
              <a:rPr lang="en-US" sz="3200" i="1" dirty="0"/>
              <a:t>Edit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0662D-E91B-5548-9B7F-342C679BC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05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Stage Changes and Commit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52A6C4-3DB3-C841-AE00-A34391BD1D50}"/>
              </a:ext>
            </a:extLst>
          </p:cNvPr>
          <p:cNvSpPr txBox="1"/>
          <p:nvPr/>
        </p:nvSpPr>
        <p:spPr>
          <a:xfrm rot="20992688">
            <a:off x="201089" y="1478775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Each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should contain a </a:t>
            </a: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nameable unit of work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0BC0AA-7EC5-214C-9A9C-32C102B6B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697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7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Edit/Add/Commit Cycle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DFCC79-9546-DD4A-88E3-A1DDB5169CE6}"/>
              </a:ext>
            </a:extLst>
          </p:cNvPr>
          <p:cNvSpPr txBox="1"/>
          <p:nvPr/>
        </p:nvSpPr>
        <p:spPr>
          <a:xfrm rot="20992688">
            <a:off x="56652" y="1132146"/>
            <a:ext cx="24294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If It takes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multiple nameable units of work</a:t>
            </a:r>
            <a:r>
              <a:rPr lang="en-US" sz="1800" dirty="0">
                <a:latin typeface="Segoe Print" panose="02000800000000000000" pitchFamily="2" charset="0"/>
              </a:rPr>
              <a:t> to complete a feature or bug fix. 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Give each its own commit.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FC4DF33B-115B-1F40-BD1D-B2A4FA1AD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0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23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Push Branch to Origin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A5C7ED-8A55-9A4A-9956-FD31B20A1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349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Make Pull Request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7DFA4C-E356-2047-8B1B-CA6F5BA140FD}"/>
              </a:ext>
            </a:extLst>
          </p:cNvPr>
          <p:cNvSpPr txBox="1"/>
          <p:nvPr/>
        </p:nvSpPr>
        <p:spPr>
          <a:xfrm rot="20992688">
            <a:off x="110893" y="1173704"/>
            <a:ext cx="2431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A Pull Request asks the maintainers to consider merging your changes into the main branch.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15B13E-39DA-BB49-B503-BC6FAADFC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135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15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3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5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7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Fork and Clone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CE50ED-FD36-974C-900E-F1E040196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F2CE695F-921E-E041-A659-A01F9F97E0FD}"/>
              </a:ext>
            </a:extLst>
          </p:cNvPr>
          <p:cNvGrpSpPr/>
          <p:nvPr/>
        </p:nvGrpSpPr>
        <p:grpSpPr>
          <a:xfrm>
            <a:off x="6260018" y="272375"/>
            <a:ext cx="1454817" cy="1585608"/>
            <a:chOff x="6260018" y="272375"/>
            <a:chExt cx="1454817" cy="158560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4CD89F5-D6B3-8644-80A9-E355998AAB19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The</a:t>
              </a:r>
            </a:p>
            <a:p>
              <a:pPr algn="ctr"/>
              <a:r>
                <a:rPr lang="en-US" sz="1800" b="1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3" name="Curved Connector 42">
              <a:extLst>
                <a:ext uri="{FF2B5EF4-FFF2-40B4-BE49-F238E27FC236}">
                  <a16:creationId xmlns:a16="http://schemas.microsoft.com/office/drawing/2014/main" id="{1EF421D4-DEF2-E44C-9521-8EF23B314679}"/>
                </a:ext>
              </a:extLst>
            </p:cNvPr>
            <p:cNvCxnSpPr>
              <a:cxnSpLocks/>
              <a:stCxn id="42" idx="2"/>
            </p:cNvCxnSpPr>
            <p:nvPr/>
          </p:nvCxnSpPr>
          <p:spPr>
            <a:xfrm rot="5400000">
              <a:off x="6279690" y="1173567"/>
              <a:ext cx="664744" cy="704088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96881D6-9A54-D84B-9986-AA20ED565B47}"/>
              </a:ext>
            </a:extLst>
          </p:cNvPr>
          <p:cNvGrpSpPr/>
          <p:nvPr/>
        </p:nvGrpSpPr>
        <p:grpSpPr>
          <a:xfrm>
            <a:off x="555535" y="1099226"/>
            <a:ext cx="2378841" cy="927214"/>
            <a:chOff x="6308680" y="272375"/>
            <a:chExt cx="2378841" cy="92721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CA9AA6D-6A3D-634E-A204-6737C2BB0323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Origin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076A4414-F241-EA4D-918F-30086817E3D3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697D379-1AAD-F54E-9FBC-BA3096695CB3}"/>
              </a:ext>
            </a:extLst>
          </p:cNvPr>
          <p:cNvGrpSpPr/>
          <p:nvPr/>
        </p:nvGrpSpPr>
        <p:grpSpPr>
          <a:xfrm>
            <a:off x="492378" y="3708343"/>
            <a:ext cx="2378841" cy="927214"/>
            <a:chOff x="6308680" y="272375"/>
            <a:chExt cx="2378841" cy="927214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B8F3B01-2716-154A-B681-FCBE9CD491D5}"/>
                </a:ext>
              </a:extLst>
            </p:cNvPr>
            <p:cNvSpPr txBox="1"/>
            <p:nvPr/>
          </p:nvSpPr>
          <p:spPr>
            <a:xfrm rot="20944070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Local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9" name="Curved Connector 48">
              <a:extLst>
                <a:ext uri="{FF2B5EF4-FFF2-40B4-BE49-F238E27FC236}">
                  <a16:creationId xmlns:a16="http://schemas.microsoft.com/office/drawing/2014/main" id="{4DBE16C6-FF87-634A-B78E-05DDF4F90145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434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Make</a:t>
            </a:r>
            <a:r>
              <a:rPr lang="en-US" sz="3200" dirty="0"/>
              <a:t> </a:t>
            </a:r>
            <a:r>
              <a:rPr lang="en-US" sz="3200" i="1" dirty="0"/>
              <a:t>Changes</a:t>
            </a:r>
            <a:r>
              <a:rPr lang="en-US" sz="3200" i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0CD05-DD71-7C48-B793-C72CC1C5A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5E438BA-8E07-4F40-A30F-D1DBB9249ED3}"/>
              </a:ext>
            </a:extLst>
          </p:cNvPr>
          <p:cNvGrpSpPr/>
          <p:nvPr/>
        </p:nvGrpSpPr>
        <p:grpSpPr>
          <a:xfrm>
            <a:off x="6149340" y="560070"/>
            <a:ext cx="1832067" cy="1082900"/>
            <a:chOff x="5692861" y="-969277"/>
            <a:chExt cx="1832067" cy="10829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B2F250D-CB53-0544-BE3B-FD2A92439FE1}"/>
                </a:ext>
              </a:extLst>
            </p:cNvPr>
            <p:cNvSpPr txBox="1"/>
            <p:nvPr/>
          </p:nvSpPr>
          <p:spPr>
            <a:xfrm rot="20944070">
              <a:off x="6192512" y="-532708"/>
              <a:ext cx="13324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Simplified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for now</a:t>
              </a:r>
            </a:p>
          </p:txBody>
        </p:sp>
        <p:cxnSp>
          <p:nvCxnSpPr>
            <p:cNvPr id="8" name="Curved Connector 7">
              <a:extLst>
                <a:ext uri="{FF2B5EF4-FFF2-40B4-BE49-F238E27FC236}">
                  <a16:creationId xmlns:a16="http://schemas.microsoft.com/office/drawing/2014/main" id="{3EBA4409-5947-A64D-AF7C-D22F95E8D151}"/>
                </a:ext>
              </a:extLst>
            </p:cNvPr>
            <p:cNvCxnSpPr>
              <a:cxnSpLocks/>
              <a:stCxn id="7" idx="0"/>
            </p:cNvCxnSpPr>
            <p:nvPr/>
          </p:nvCxnSpPr>
          <p:spPr>
            <a:xfrm rot="16200000" flipV="1">
              <a:off x="6023930" y="-1300346"/>
              <a:ext cx="442434" cy="1104572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4507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Branches and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06703" y="1370076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068160"/>
            <a:ext cx="7380179" cy="2049010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Branch</a:t>
            </a:r>
            <a:r>
              <a:rPr lang="en-US" sz="1800" dirty="0">
                <a:solidFill>
                  <a:srgbClr val="0070C0"/>
                </a:solidFill>
              </a:rPr>
              <a:t>: A branch is a named sequence of commits.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Commit</a:t>
            </a:r>
            <a:r>
              <a:rPr lang="en-US" sz="1800" dirty="0">
                <a:solidFill>
                  <a:srgbClr val="0070C0"/>
                </a:solidFill>
              </a:rPr>
              <a:t>: Each commit describes a set of changes to the project.</a:t>
            </a:r>
          </a:p>
          <a:p>
            <a:pPr lvl="1"/>
            <a:r>
              <a:rPr lang="en-US" sz="1600" dirty="0"/>
              <a:t>The changes made.</a:t>
            </a:r>
          </a:p>
          <a:p>
            <a:pPr lvl="1"/>
            <a:r>
              <a:rPr lang="en-US" sz="1600" dirty="0"/>
              <a:t>Who made them.</a:t>
            </a:r>
          </a:p>
          <a:p>
            <a:pPr lvl="1"/>
            <a:r>
              <a:rPr lang="en-US" sz="1600" dirty="0"/>
              <a:t>When they were made.</a:t>
            </a:r>
          </a:p>
          <a:p>
            <a:pPr lvl="1"/>
            <a:r>
              <a:rPr lang="en-US" sz="1600" dirty="0"/>
              <a:t>A short description of the changes and their purpose.</a:t>
            </a:r>
          </a:p>
          <a:p>
            <a:pPr lvl="1"/>
            <a:r>
              <a:rPr lang="en-US" sz="1600" dirty="0"/>
              <a:t>A unique identifier.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881472-A23E-E040-996A-5C4A705C7658}"/>
              </a:ext>
            </a:extLst>
          </p:cNvPr>
          <p:cNvSpPr txBox="1"/>
          <p:nvPr/>
        </p:nvSpPr>
        <p:spPr>
          <a:xfrm rot="21345305">
            <a:off x="1714995" y="2320421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Commits</a:t>
            </a:r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7C00A724-5B34-6E4F-8064-CF7B280A59D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491664" y="1836420"/>
            <a:ext cx="563084" cy="374839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C8797877-00C7-AC43-9045-7DDF9E579919}"/>
              </a:ext>
            </a:extLst>
          </p:cNvPr>
          <p:cNvCxnSpPr>
            <a:cxnSpLocks/>
            <a:endCxn id="7" idx="4"/>
          </p:cNvCxnSpPr>
          <p:nvPr/>
        </p:nvCxnSpPr>
        <p:spPr>
          <a:xfrm rot="5400000" flipH="1" flipV="1">
            <a:off x="2169371" y="1871288"/>
            <a:ext cx="533943" cy="275964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6A9E6B82-FD48-1540-8F73-8F490B950F99}"/>
              </a:ext>
            </a:extLst>
          </p:cNvPr>
          <p:cNvCxnSpPr>
            <a:cxnSpLocks/>
            <a:endCxn id="8" idx="4"/>
          </p:cNvCxnSpPr>
          <p:nvPr/>
        </p:nvCxnSpPr>
        <p:spPr>
          <a:xfrm rot="5400000" flipH="1" flipV="1">
            <a:off x="2586390" y="1862311"/>
            <a:ext cx="563086" cy="323061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9FB5DB4-85A0-C748-93B0-FEECA88BBA55}"/>
              </a:ext>
            </a:extLst>
          </p:cNvPr>
          <p:cNvSpPr txBox="1"/>
          <p:nvPr/>
        </p:nvSpPr>
        <p:spPr>
          <a:xfrm rot="20992688">
            <a:off x="5292376" y="1615917"/>
            <a:ext cx="26467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Can also think of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as </a:t>
            </a:r>
          </a:p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 copy of all the files </a:t>
            </a:r>
          </a:p>
          <a:p>
            <a:pPr algn="ctr"/>
            <a:r>
              <a:rPr lang="en-US" sz="1800" dirty="0">
                <a:latin typeface="Segoe Print" panose="02000800000000000000" pitchFamily="2" charset="0"/>
              </a:rPr>
              <a:t>in the repo at a given point in time.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0C07700-E563-CF4B-84F7-2EA6D825448C}"/>
              </a:ext>
            </a:extLst>
          </p:cNvPr>
          <p:cNvGrpSpPr/>
          <p:nvPr/>
        </p:nvGrpSpPr>
        <p:grpSpPr>
          <a:xfrm>
            <a:off x="3165388" y="1470450"/>
            <a:ext cx="1193456" cy="271848"/>
            <a:chOff x="3165388" y="1470450"/>
            <a:chExt cx="1193456" cy="27184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2575C24-4241-8D49-94E0-FF6330E7ABFD}"/>
                </a:ext>
              </a:extLst>
            </p:cNvPr>
            <p:cNvSpPr/>
            <p:nvPr/>
          </p:nvSpPr>
          <p:spPr>
            <a:xfrm>
              <a:off x="4086996" y="147045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F3F0D38-4C4E-1F43-91FA-CFFAA4CA7C83}"/>
                </a:ext>
              </a:extLst>
            </p:cNvPr>
            <p:cNvCxnSpPr>
              <a:cxnSpLocks/>
              <a:stCxn id="37" idx="2"/>
            </p:cNvCxnSpPr>
            <p:nvPr/>
          </p:nvCxnSpPr>
          <p:spPr>
            <a:xfrm flipH="1">
              <a:off x="3165388" y="1606374"/>
              <a:ext cx="921608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1ED974C-7D69-8348-96B2-1F7AA0BFF5E4}"/>
              </a:ext>
            </a:extLst>
          </p:cNvPr>
          <p:cNvGrpSpPr/>
          <p:nvPr/>
        </p:nvGrpSpPr>
        <p:grpSpPr>
          <a:xfrm>
            <a:off x="4358844" y="1470450"/>
            <a:ext cx="698162" cy="271848"/>
            <a:chOff x="4358844" y="1470450"/>
            <a:chExt cx="698162" cy="27184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02A1CEF-5031-004B-A75A-639DE801944E}"/>
                </a:ext>
              </a:extLst>
            </p:cNvPr>
            <p:cNvSpPr/>
            <p:nvPr/>
          </p:nvSpPr>
          <p:spPr>
            <a:xfrm>
              <a:off x="4785158" y="1470450"/>
              <a:ext cx="271848" cy="271848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C120B0D-B3B0-5742-A364-2CD4841FADE2}"/>
                </a:ext>
              </a:extLst>
            </p:cNvPr>
            <p:cNvCxnSpPr>
              <a:cxnSpLocks/>
              <a:stCxn id="52" idx="2"/>
              <a:endCxn id="37" idx="6"/>
            </p:cNvCxnSpPr>
            <p:nvPr/>
          </p:nvCxnSpPr>
          <p:spPr>
            <a:xfrm flipH="1">
              <a:off x="4358844" y="1606374"/>
              <a:ext cx="426314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2369471-0F34-5F41-80B3-045595E6D424}"/>
              </a:ext>
            </a:extLst>
          </p:cNvPr>
          <p:cNvGrpSpPr/>
          <p:nvPr/>
        </p:nvGrpSpPr>
        <p:grpSpPr>
          <a:xfrm>
            <a:off x="5057006" y="1470450"/>
            <a:ext cx="426314" cy="271848"/>
            <a:chOff x="5057006" y="1470450"/>
            <a:chExt cx="426314" cy="271848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F739F6F5-FE68-3E42-99FA-B7945C2DC08A}"/>
                </a:ext>
              </a:extLst>
            </p:cNvPr>
            <p:cNvSpPr/>
            <p:nvPr/>
          </p:nvSpPr>
          <p:spPr>
            <a:xfrm>
              <a:off x="5211472" y="1470450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D9E1C64-4DA9-7840-A3D8-17F66F95DA94}"/>
                </a:ext>
              </a:extLst>
            </p:cNvPr>
            <p:cNvCxnSpPr>
              <a:cxnSpLocks/>
              <a:stCxn id="52" idx="6"/>
              <a:endCxn id="55" idx="2"/>
            </p:cNvCxnSpPr>
            <p:nvPr/>
          </p:nvCxnSpPr>
          <p:spPr>
            <a:xfrm>
              <a:off x="5057006" y="1606374"/>
              <a:ext cx="154466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59B6F15-5C9D-2640-A4EF-E3D7B0924385}"/>
              </a:ext>
            </a:extLst>
          </p:cNvPr>
          <p:cNvGrpSpPr/>
          <p:nvPr/>
        </p:nvGrpSpPr>
        <p:grpSpPr>
          <a:xfrm>
            <a:off x="5483320" y="1470450"/>
            <a:ext cx="865993" cy="271848"/>
            <a:chOff x="5483320" y="1470450"/>
            <a:chExt cx="865993" cy="271848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1895016-2F42-F147-ADFB-338874EE888F}"/>
                </a:ext>
              </a:extLst>
            </p:cNvPr>
            <p:cNvSpPr/>
            <p:nvPr/>
          </p:nvSpPr>
          <p:spPr>
            <a:xfrm>
              <a:off x="6077465" y="1470450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47C681A-D3C6-CD44-B66D-2F0D3D5B5DBD}"/>
                </a:ext>
              </a:extLst>
            </p:cNvPr>
            <p:cNvCxnSpPr>
              <a:cxnSpLocks/>
              <a:stCxn id="55" idx="6"/>
              <a:endCxn id="58" idx="2"/>
            </p:cNvCxnSpPr>
            <p:nvPr/>
          </p:nvCxnSpPr>
          <p:spPr>
            <a:xfrm>
              <a:off x="5483320" y="1606374"/>
              <a:ext cx="594145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7567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Main and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855899"/>
            <a:ext cx="7380179" cy="1298341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main Branch</a:t>
            </a:r>
            <a:r>
              <a:rPr lang="en-US" sz="1800" dirty="0">
                <a:solidFill>
                  <a:srgbClr val="0070C0"/>
                </a:solidFill>
              </a:rPr>
              <a:t>: the designated starting point for new work.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feature Branch: </a:t>
            </a:r>
            <a:r>
              <a:rPr lang="en-US" sz="1800" dirty="0">
                <a:solidFill>
                  <a:srgbClr val="0070C0"/>
                </a:solidFill>
              </a:rPr>
              <a:t>a copy of the main branch on which a new feature, bug fix, or other changes are made.</a:t>
            </a:r>
            <a:endParaRPr lang="en-US" sz="1600" dirty="0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3029464" y="1742297"/>
            <a:ext cx="4019620" cy="603377"/>
            <a:chOff x="3029464" y="1742297"/>
            <a:chExt cx="4019620" cy="60337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F3F1874-3C8F-3343-87DD-EC70F4AC6285}"/>
                </a:ext>
              </a:extLst>
            </p:cNvPr>
            <p:cNvSpPr/>
            <p:nvPr/>
          </p:nvSpPr>
          <p:spPr>
            <a:xfrm>
              <a:off x="4183221" y="201512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DB5A99-9500-7B4D-99CA-70136FCAE768}"/>
                </a:ext>
              </a:extLst>
            </p:cNvPr>
            <p:cNvCxnSpPr>
              <a:cxnSpLocks/>
              <a:stCxn id="18" idx="6"/>
              <a:endCxn id="21" idx="2"/>
            </p:cNvCxnSpPr>
            <p:nvPr/>
          </p:nvCxnSpPr>
          <p:spPr>
            <a:xfrm flipV="1">
              <a:off x="3647301" y="2151044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4431060" y="1884009"/>
              <a:ext cx="26180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newColorScheme</a:t>
              </a:r>
              <a:endParaRPr lang="en-US" sz="24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40E6C0B-8AAC-D045-8C21-AAA43206014F}"/>
              </a:ext>
            </a:extLst>
          </p:cNvPr>
          <p:cNvGrpSpPr/>
          <p:nvPr/>
        </p:nvGrpSpPr>
        <p:grpSpPr>
          <a:xfrm>
            <a:off x="3511376" y="2289023"/>
            <a:ext cx="4245144" cy="691580"/>
            <a:chOff x="3511376" y="2289023"/>
            <a:chExt cx="4245144" cy="69158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7B21E76-E590-6E4B-9D28-4FBEC00FE3C1}"/>
                </a:ext>
              </a:extLst>
            </p:cNvPr>
            <p:cNvSpPr/>
            <p:nvPr/>
          </p:nvSpPr>
          <p:spPr>
            <a:xfrm>
              <a:off x="3923724" y="2642563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D07C642-E1DE-CE42-8B8F-4F73962C2DEA}"/>
                </a:ext>
              </a:extLst>
            </p:cNvPr>
            <p:cNvSpPr/>
            <p:nvPr/>
          </p:nvSpPr>
          <p:spPr>
            <a:xfrm>
              <a:off x="4731492" y="2640508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0F715D0-E908-6446-8F19-084B2D571D5A}"/>
                </a:ext>
              </a:extLst>
            </p:cNvPr>
            <p:cNvCxnSpPr>
              <a:cxnSpLocks/>
              <a:stCxn id="44" idx="6"/>
              <a:endCxn id="45" idx="2"/>
            </p:cNvCxnSpPr>
            <p:nvPr/>
          </p:nvCxnSpPr>
          <p:spPr>
            <a:xfrm flipV="1">
              <a:off x="4195572" y="2776432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urved Connector 47">
              <a:extLst>
                <a:ext uri="{FF2B5EF4-FFF2-40B4-BE49-F238E27FC236}">
                  <a16:creationId xmlns:a16="http://schemas.microsoft.com/office/drawing/2014/main" id="{4ED6983A-F241-8649-97FA-2AF8A2FBD9CD}"/>
                </a:ext>
              </a:extLst>
            </p:cNvPr>
            <p:cNvCxnSpPr>
              <a:cxnSpLocks/>
              <a:stCxn id="18" idx="4"/>
              <a:endCxn id="44" idx="2"/>
            </p:cNvCxnSpPr>
            <p:nvPr/>
          </p:nvCxnSpPr>
          <p:spPr>
            <a:xfrm rot="16200000" flipH="1">
              <a:off x="3472818" y="2327581"/>
              <a:ext cx="489464" cy="412347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2214CED-EECF-0D41-889F-608B588B00D5}"/>
                </a:ext>
              </a:extLst>
            </p:cNvPr>
            <p:cNvSpPr txBox="1"/>
            <p:nvPr/>
          </p:nvSpPr>
          <p:spPr>
            <a:xfrm>
              <a:off x="4966974" y="2518938"/>
              <a:ext cx="27895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newColorScheme2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38C207A-FFBA-1741-8E7F-B45258D5B11F}"/>
              </a:ext>
            </a:extLst>
          </p:cNvPr>
          <p:cNvGrpSpPr/>
          <p:nvPr/>
        </p:nvGrpSpPr>
        <p:grpSpPr>
          <a:xfrm>
            <a:off x="3029464" y="1742297"/>
            <a:ext cx="3877476" cy="1843785"/>
            <a:chOff x="3029464" y="1742297"/>
            <a:chExt cx="3877476" cy="1843785"/>
          </a:xfrm>
        </p:grpSpPr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0529E1B5-B3E0-8848-A21D-41CDB46F70FD}"/>
                </a:ext>
              </a:extLst>
            </p:cNvPr>
            <p:cNvCxnSpPr>
              <a:cxnSpLocks/>
              <a:stCxn id="8" idx="4"/>
              <a:endCxn id="38" idx="2"/>
            </p:cNvCxnSpPr>
            <p:nvPr/>
          </p:nvCxnSpPr>
          <p:spPr>
            <a:xfrm rot="16200000" flipH="1">
              <a:off x="2389286" y="2382475"/>
              <a:ext cx="1626345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7612F17-B94A-6F4E-880D-A67C54ECD98D}"/>
                </a:ext>
              </a:extLst>
            </p:cNvPr>
            <p:cNvSpPr/>
            <p:nvPr/>
          </p:nvSpPr>
          <p:spPr>
            <a:xfrm>
              <a:off x="3375453" y="3232719"/>
              <a:ext cx="271848" cy="271848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9C3136B-CBF2-A547-B46F-E5AF205F1E36}"/>
                </a:ext>
              </a:extLst>
            </p:cNvPr>
            <p:cNvSpPr/>
            <p:nvPr/>
          </p:nvSpPr>
          <p:spPr>
            <a:xfrm>
              <a:off x="4074531" y="3230664"/>
              <a:ext cx="271848" cy="271848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099BD1B-4BC1-1348-A61B-A650295D33F7}"/>
                </a:ext>
              </a:extLst>
            </p:cNvPr>
            <p:cNvCxnSpPr>
              <a:cxnSpLocks/>
              <a:stCxn id="38" idx="6"/>
              <a:endCxn id="39" idx="2"/>
            </p:cNvCxnSpPr>
            <p:nvPr/>
          </p:nvCxnSpPr>
          <p:spPr>
            <a:xfrm flipV="1">
              <a:off x="3647301" y="3366588"/>
              <a:ext cx="42723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139D81A-57A1-A346-A3CB-559CC6E63EB8}"/>
                </a:ext>
              </a:extLst>
            </p:cNvPr>
            <p:cNvSpPr/>
            <p:nvPr/>
          </p:nvSpPr>
          <p:spPr>
            <a:xfrm>
              <a:off x="4587112" y="3234158"/>
              <a:ext cx="271848" cy="271848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02F7F54-3ACC-FD4B-BECA-66D3D60CB5CD}"/>
                </a:ext>
              </a:extLst>
            </p:cNvPr>
            <p:cNvCxnSpPr>
              <a:cxnSpLocks/>
              <a:stCxn id="39" idx="6"/>
              <a:endCxn id="52" idx="2"/>
            </p:cNvCxnSpPr>
            <p:nvPr/>
          </p:nvCxnSpPr>
          <p:spPr>
            <a:xfrm>
              <a:off x="4346379" y="3366588"/>
              <a:ext cx="240733" cy="3494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F469EDD-0B2B-B24E-9C1E-D5DF7038CE14}"/>
                </a:ext>
              </a:extLst>
            </p:cNvPr>
            <p:cNvSpPr txBox="1"/>
            <p:nvPr/>
          </p:nvSpPr>
          <p:spPr>
            <a:xfrm>
              <a:off x="4854775" y="3124417"/>
              <a:ext cx="20521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nullPointerFix</a:t>
              </a:r>
              <a:endParaRPr lang="en-US" sz="2400" dirty="0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8CAAC8E7-A43D-544E-B0CB-3C5E88D51541}"/>
              </a:ext>
            </a:extLst>
          </p:cNvPr>
          <p:cNvSpPr txBox="1"/>
          <p:nvPr/>
        </p:nvSpPr>
        <p:spPr>
          <a:xfrm rot="20992688">
            <a:off x="225159" y="2030260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Repos and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4438524-7DC9-1944-8088-1AA2813F1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Branch/Repo vs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4A3617-BD66-2642-A38D-C9197F4F8302}"/>
              </a:ext>
            </a:extLst>
          </p:cNvPr>
          <p:cNvSpPr txBox="1"/>
          <p:nvPr/>
        </p:nvSpPr>
        <p:spPr>
          <a:xfrm rot="20992688">
            <a:off x="201090" y="1392273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Think of your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local files</a:t>
            </a:r>
            <a:r>
              <a:rPr lang="en-US" sz="1800" dirty="0">
                <a:latin typeface="Segoe Print" panose="02000800000000000000" pitchFamily="2" charset="0"/>
              </a:rPr>
              <a:t> as a </a:t>
            </a:r>
            <a:br>
              <a:rPr lang="en-US" sz="1800" dirty="0"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copy of the</a:t>
            </a:r>
            <a:b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last commit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CC6757-7926-C043-8475-FBFCB9DA9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042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Create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065D05-C035-D2F4-51EA-ECBC7B91D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64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Switch to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D96D645-2CA3-B440-9F09-265B4456E4F0}"/>
              </a:ext>
            </a:extLst>
          </p:cNvPr>
          <p:cNvSpPr txBox="1"/>
          <p:nvPr/>
        </p:nvSpPr>
        <p:spPr>
          <a:xfrm rot="20992688">
            <a:off x="-6846" y="1176016"/>
            <a:ext cx="24822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Switching</a:t>
            </a:r>
            <a:r>
              <a:rPr lang="en-US" sz="1800" dirty="0">
                <a:latin typeface="Segoe Print" panose="02000800000000000000" pitchFamily="2" charset="0"/>
              </a:rPr>
              <a:t> to a feature branch makes it the “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Active Branch</a:t>
            </a:r>
            <a:r>
              <a:rPr lang="en-US" sz="1800" dirty="0">
                <a:latin typeface="Segoe Print" panose="02000800000000000000" pitchFamily="2" charset="0"/>
              </a:rPr>
              <a:t>” and the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target for new commits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EE551C-A445-73A0-F2AB-014EB2F8B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033936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5306</TotalTime>
  <Words>2662</Words>
  <Application>Microsoft Macintosh PowerPoint</Application>
  <PresentationFormat>On-screen Show (16:9)</PresentationFormat>
  <Paragraphs>297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Dosis</vt:lpstr>
      <vt:lpstr>Dosis ExtraLight</vt:lpstr>
      <vt:lpstr>Segoe Print</vt:lpstr>
      <vt:lpstr>Titillium Web Light</vt:lpstr>
      <vt:lpstr>Mowbray template</vt:lpstr>
      <vt:lpstr>10 – Working Locally and Upstreaming</vt:lpstr>
      <vt:lpstr>GitHub and git: Fork and Clone</vt:lpstr>
      <vt:lpstr>GitHub and git: Make Changes*</vt:lpstr>
      <vt:lpstr>git: Branches and Commits</vt:lpstr>
      <vt:lpstr>git: Main and Feature Branches</vt:lpstr>
      <vt:lpstr>GitHub and git: Repos and Branches</vt:lpstr>
      <vt:lpstr>git: Branch/Repo vs Local Files</vt:lpstr>
      <vt:lpstr>git: Create Feature Branch</vt:lpstr>
      <vt:lpstr>git: Switch to Feature Branch</vt:lpstr>
      <vt:lpstr>Local Files: Edit Local Files</vt:lpstr>
      <vt:lpstr>git: Stage Changes and Commit</vt:lpstr>
      <vt:lpstr>git: Edit/Add/Commit Cycle</vt:lpstr>
      <vt:lpstr>GitHub and git: Push Branch to Origin</vt:lpstr>
      <vt:lpstr>GitHub: Make Pull Request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389</cp:revision>
  <cp:lastPrinted>2021-10-20T14:35:33Z</cp:lastPrinted>
  <dcterms:created xsi:type="dcterms:W3CDTF">2020-09-29T11:59:10Z</dcterms:created>
  <dcterms:modified xsi:type="dcterms:W3CDTF">2022-11-09T15:40:04Z</dcterms:modified>
</cp:coreProperties>
</file>

<file path=docProps/thumbnail.jpeg>
</file>